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300" r:id="rId4"/>
    <p:sldId id="294" r:id="rId5"/>
    <p:sldId id="295" r:id="rId6"/>
    <p:sldId id="297" r:id="rId7"/>
    <p:sldId id="303" r:id="rId8"/>
    <p:sldId id="305" r:id="rId9"/>
    <p:sldId id="304" r:id="rId10"/>
    <p:sldId id="302" r:id="rId11"/>
    <p:sldId id="27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기범" initials="기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43" autoAdjust="0"/>
    <p:restoredTop sz="87320" autoAdjust="0"/>
  </p:normalViewPr>
  <p:slideViewPr>
    <p:cSldViewPr snapToGrid="0">
      <p:cViewPr>
        <p:scale>
          <a:sx n="125" d="100"/>
          <a:sy n="125" d="100"/>
        </p:scale>
        <p:origin x="1560" y="41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4890B703-0836-499D-9F8D-D18F794AD7C3}" type="datetime1">
              <a:rPr lang="ko-KR" altLang="en-US"/>
              <a:pPr lvl="0">
                <a:defRPr/>
              </a:pPr>
              <a:t>2024-03-29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17CD097A-5759-4135-9984-2451C32C345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08749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i’m</a:t>
            </a:r>
            <a:r>
              <a:rPr lang="en-US" altLang="ko-KR" dirty="0"/>
              <a:t> master’s degree student of </a:t>
            </a:r>
            <a:r>
              <a:rPr lang="en-US" altLang="ko-KR" dirty="0" err="1"/>
              <a:t>prof.Hyejin</a:t>
            </a:r>
            <a:r>
              <a:rPr lang="en-US" altLang="ko-KR" dirty="0"/>
              <a:t> </a:t>
            </a:r>
            <a:r>
              <a:rPr lang="en-US" altLang="ko-KR" dirty="0" err="1"/>
              <a:t>kim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I'm interested in the anomaly detection and I decided to review this paper because this model is often used as a base model of anomaly detection task.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738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So we can say that the PADIM model is very important in the anomaly detection task.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455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I don't know how much you know about </a:t>
            </a:r>
            <a:r>
              <a:rPr lang="en-US" altLang="ko-KR" dirty="0" err="1"/>
              <a:t>Padim</a:t>
            </a:r>
            <a:r>
              <a:rPr lang="en-US" altLang="ko-KR" dirty="0"/>
              <a:t>, so I’ll explain a quick overview of the basics of </a:t>
            </a:r>
            <a:r>
              <a:rPr lang="en-US" altLang="ko-KR" dirty="0" err="1"/>
              <a:t>Padim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781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i’ll</a:t>
            </a:r>
            <a:r>
              <a:rPr lang="en-US" altLang="ko-KR" dirty="0"/>
              <a:t> explain detail about this content on later slide </a:t>
            </a:r>
          </a:p>
          <a:p>
            <a:r>
              <a:rPr lang="ko-KR" altLang="en-US" dirty="0"/>
              <a:t>전제</a:t>
            </a:r>
            <a:r>
              <a:rPr lang="en-US" altLang="ko-KR" dirty="0"/>
              <a:t>: Premise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756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050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012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762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752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058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17CD097A-5759-4135-9984-2451C32C3456}" type="slidenum">
              <a:rPr lang="ko-KR" altLang="en-US" smtClean="0"/>
              <a:pPr lvl="0"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416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8B5A4-07B3-41DA-9CCB-7C269E949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0C7F7C-B063-401C-AD3C-C4E6EEF3F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8C55D4-6E7A-4478-AB73-5D086C0BE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7F28FC-AFF0-488B-B058-30CDFE583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7CE6D8-3DEE-4FFB-B8CC-2590207B4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688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39F7A9-8DB3-444F-9F75-A4F8A7CB8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200F34-E229-4A29-B83C-1CAAC613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EB7956-F14D-45BD-B395-7571B8DA2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8FB897-3976-41E6-B994-B0FB14FE4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72C38A-D01B-465E-8D2D-161E0C86C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811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F0FA8A1-92BC-4F01-8FF5-1FF539DBF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EAC50B-ABB9-44B0-BC19-93C84E298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E6FEE9-FF6A-4CFE-BBF4-69E12BBF0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D1C18D-0A96-4A4D-B846-55EDEB087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3F683A-6457-4F07-9A5C-3F19FBF7F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580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68ADAA-02B0-4CC0-84EB-33164543A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8F555C-B11A-4CD2-AB7D-AD87EF0D6C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01D298-F768-494A-A2BE-50590024A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BA98B7-167D-4481-8452-01D4E78D7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303255-F1FE-49A2-AA49-78BAF4C38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3343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45F1FA-E30A-4976-AC3B-5537520F6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A782F3-9641-458A-9E1C-410C09BD2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7B526E-F1D5-4459-A794-C1443AAEB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B0F613-6860-4CB0-9CDA-BAEF11D5A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B9C12F-D523-4866-B1EF-67EEBEFC4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94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751BD7-9FD1-4E3F-904B-938F46A5F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BE2C1A-A65D-4BB2-ADB6-81CE7DCD51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DE7D35-F8A7-4901-B1CF-65E9912E1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2FBA57-6434-44FB-9423-D30B5A0AE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DC378C-63ED-42A6-BCFA-322346143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700351-0349-4B2B-92E5-96C15A877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8262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3BD1B-A23A-403A-AFEA-0B1E9653C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ED2CDA-CFC4-4289-AFAD-10EA4A0EE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361F89-323F-4E43-873F-53E2AF852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D1B05C-7FA5-4421-ACC2-03C2D9C47B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AA737D7-9CB5-4FEA-98F0-41C68B5F8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D03BDAC-4D1A-4631-8E6E-CF852BE76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AB009F-3A51-409C-818F-8F8BFF767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D4E171-0565-4896-AAA8-0205D1B5A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865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D25FB-38FF-48A6-91CF-760411564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F27E0D-6325-407F-930E-B9DA17681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ADAC39A-E35E-4FCF-8D91-9978B897B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C0782D4-9E3B-41DA-A84D-856ED351C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8719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D87669A-22E4-45FA-B16A-9E94214EA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F877C7B-80A9-4C7E-9BAF-B634EFF03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066F25-6859-4B6B-92AD-58E67BAAA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025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DAC5B2-B3CF-457E-807C-C961C8056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7BE667-EC92-47FB-81D0-7E9DF5ECF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D5D97F-1350-4ED4-869A-619E6C933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23BECC-D6B2-4220-85BD-797D49937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5FDD9A-43ED-47A2-ADD3-0107CCCF1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27098A-D18F-443A-B5E1-FB71623E8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805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FF874-BBCA-487F-9F18-6DBA15E09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3479D7B-BB6B-4B8E-A19F-E861E42708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E1B071-A4EB-416D-B0BF-A3B4FF16D8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012D8C-1522-4FCC-834C-219ED2F74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0DE660-5208-4B5D-9406-7D72313FD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D24371-6AB6-42F1-94B0-F935113C5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7540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28F7479-FF21-4222-8806-3F2AD9E1D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68B93F-0090-48BA-9EE3-65ED9FE52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A37ED6-AADE-4BAA-AC44-22E3457CFB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8425AB-0F5E-4B1B-A3F7-CE19EA6D8895}" type="datetimeFigureOut">
              <a:rPr lang="ko-KR" altLang="en-US" smtClean="0"/>
              <a:t>2024-03-29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9F95C2-CB16-4068-BEBA-57941DC545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D01924-8D57-4023-B845-DB4F12ED3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07D13-EF2B-4C61-85C3-1F057C2AE6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701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49F080E1-9077-4CD0-AA6A-FE511F4FF7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98ED5B06-90F0-4CF4-AE7C-A13AB71034B4}"/>
              </a:ext>
            </a:extLst>
          </p:cNvPr>
          <p:cNvSpPr/>
          <p:nvPr/>
        </p:nvSpPr>
        <p:spPr>
          <a:xfrm>
            <a:off x="6858000" y="1"/>
            <a:ext cx="533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F304094-1B3C-45E9-BDE7-1F16E590A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78052" y="1187933"/>
            <a:ext cx="5267393" cy="2387600"/>
          </a:xfrm>
        </p:spPr>
        <p:txBody>
          <a:bodyPr>
            <a:noAutofit/>
          </a:bodyPr>
          <a:lstStyle/>
          <a:p>
            <a:r>
              <a:rPr lang="en-US" altLang="ko-KR" sz="3600" i="1" dirty="0">
                <a:solidFill>
                  <a:schemeClr val="bg1"/>
                </a:solidFill>
                <a:latin typeface="Georgia" panose="02040502050405020303" pitchFamily="18" charset="0"/>
              </a:rPr>
              <a:t>Unbiased Multiple Instance Learning for Weakly Supervised Video Anomaly Detection</a:t>
            </a:r>
            <a:endParaRPr lang="ko-KR" altLang="en-US" sz="3600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DB156B5-7A44-45F1-9823-76506987A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5210" y="3575533"/>
            <a:ext cx="4665962" cy="1187932"/>
          </a:xfrm>
        </p:spPr>
        <p:txBody>
          <a:bodyPr>
            <a:normAutofit/>
          </a:bodyPr>
          <a:lstStyle/>
          <a:p>
            <a:endParaRPr lang="en-US" altLang="ko-KR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Georgia" panose="02040502050405020303" pitchFamily="18" charset="0"/>
              </a:rPr>
              <a:t>Paper review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0FB941B4-70D7-4C54-BB7F-26210ED71985}"/>
              </a:ext>
            </a:extLst>
          </p:cNvPr>
          <p:cNvSpPr txBox="1">
            <a:spLocks/>
          </p:cNvSpPr>
          <p:nvPr/>
        </p:nvSpPr>
        <p:spPr>
          <a:xfrm>
            <a:off x="7215210" y="5369167"/>
            <a:ext cx="4665962" cy="1187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err="1">
                <a:solidFill>
                  <a:schemeClr val="bg1"/>
                </a:solidFill>
                <a:latin typeface="Georgia" panose="02040502050405020303" pitchFamily="18" charset="0"/>
              </a:rPr>
              <a:t>Gibeom</a:t>
            </a:r>
            <a:r>
              <a:rPr lang="en-US" altLang="ko-KR" sz="1800" dirty="0">
                <a:solidFill>
                  <a:schemeClr val="bg1"/>
                </a:solidFill>
                <a:latin typeface="Georgia" panose="02040502050405020303" pitchFamily="18" charset="0"/>
              </a:rPr>
              <a:t> Kim (UST)</a:t>
            </a:r>
          </a:p>
        </p:txBody>
      </p:sp>
    </p:spTree>
    <p:extLst>
      <p:ext uri="{BB962C8B-B14F-4D97-AF65-F5344CB8AC3E}">
        <p14:creationId xmlns:p14="http://schemas.microsoft.com/office/powerpoint/2010/main" val="422709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3. Conclusion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F0ADB17-B47C-4693-A515-C296D59B0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724" y="1546816"/>
            <a:ext cx="8962551" cy="4734345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0EE376E5-C626-4F7C-81C5-7DFF6FFE310E}"/>
              </a:ext>
            </a:extLst>
          </p:cNvPr>
          <p:cNvSpPr/>
          <p:nvPr/>
        </p:nvSpPr>
        <p:spPr>
          <a:xfrm>
            <a:off x="4340269" y="3958225"/>
            <a:ext cx="926926" cy="22546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D0EA438-494D-4006-A4E5-D612F1C99D4C}"/>
              </a:ext>
            </a:extLst>
          </p:cNvPr>
          <p:cNvSpPr/>
          <p:nvPr/>
        </p:nvSpPr>
        <p:spPr>
          <a:xfrm>
            <a:off x="8755694" y="3958225"/>
            <a:ext cx="1672224" cy="22546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5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F313114F-054B-4C61-802F-B24C61596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ko-KR" dirty="0">
                <a:latin typeface="Georgia" panose="02040502050405020303" pitchFamily="18" charset="0"/>
              </a:rPr>
              <a:t>Thank you</a:t>
            </a:r>
            <a:endParaRPr lang="ko-KR" altLang="en-US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50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0FDCC6DD-0921-4BE7-9CD5-77D5E386700C}"/>
              </a:ext>
            </a:extLst>
          </p:cNvPr>
          <p:cNvSpPr/>
          <p:nvPr/>
        </p:nvSpPr>
        <p:spPr>
          <a:xfrm>
            <a:off x="0" y="0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FE026F-B914-4142-BADB-732B8F331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732" y="0"/>
            <a:ext cx="10515600" cy="1145885"/>
          </a:xfrm>
        </p:spPr>
        <p:txBody>
          <a:bodyPr/>
          <a:lstStyle/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Index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16" name="내용 개체 틀 15">
            <a:extLst>
              <a:ext uri="{FF2B5EF4-FFF2-40B4-BE49-F238E27FC236}">
                <a16:creationId xmlns:a16="http://schemas.microsoft.com/office/drawing/2014/main" id="{48F01B7A-7B1A-44DB-BD8C-14C2DE01E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/>
              <a:t>Paper abstract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1-1. Multiple Instance Learning (MIL)</a:t>
            </a:r>
          </a:p>
          <a:p>
            <a:pPr marL="457200" lvl="1" indent="0">
              <a:buNone/>
            </a:pPr>
            <a:endParaRPr lang="en-US" altLang="ko-KR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dirty="0"/>
              <a:t>Model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altLang="ko-KR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dirty="0"/>
              <a:t>Conclusion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0938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0FDCC6DD-0921-4BE7-9CD5-77D5E386700C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4FE026F-B914-4142-BADB-732B8F331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732" y="0"/>
            <a:ext cx="10515600" cy="1145885"/>
          </a:xfrm>
        </p:spPr>
        <p:txBody>
          <a:bodyPr/>
          <a:lstStyle/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1. Paper abstract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FB1168F5-E787-4FCD-808B-FF2F08EB4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37548"/>
            <a:ext cx="10515601" cy="4690978"/>
          </a:xfrm>
        </p:spPr>
        <p:txBody>
          <a:bodyPr>
            <a:normAutofit lnSpcReduction="10000"/>
          </a:bodyPr>
          <a:lstStyle/>
          <a:p>
            <a:r>
              <a:rPr lang="en-US" altLang="ko-KR" dirty="0">
                <a:latin typeface="Georgia" panose="02040502050405020303" pitchFamily="18" charset="0"/>
              </a:rPr>
              <a:t>UMIL introduces an unbiased learning approach to address the context bias issue in traditional MIL.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The dataset is divided into two dataset: a confident set and an ambiguous set.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Also ambiguous set is clustered to two dataset.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During training, similar datasets are trained to produce similar outputs, while different snippets yield different outputs.</a:t>
            </a:r>
          </a:p>
        </p:txBody>
      </p:sp>
    </p:spTree>
    <p:extLst>
      <p:ext uri="{BB962C8B-B14F-4D97-AF65-F5344CB8AC3E}">
        <p14:creationId xmlns:p14="http://schemas.microsoft.com/office/powerpoint/2010/main" val="3877891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046213B-A525-4A24-BD1E-1EA94EB87EF0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2D14E169-69A3-43C5-94C8-AADE50E3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537548"/>
            <a:ext cx="10515601" cy="4690978"/>
          </a:xfrm>
        </p:spPr>
        <p:txBody>
          <a:bodyPr>
            <a:normAutofit/>
          </a:bodyPr>
          <a:lstStyle/>
          <a:p>
            <a:r>
              <a:rPr lang="en-US" altLang="ko-KR" dirty="0">
                <a:latin typeface="Georgia" panose="02040502050405020303" pitchFamily="18" charset="0"/>
              </a:rPr>
              <a:t>A type of weakly supervised learning algorithm</a:t>
            </a:r>
          </a:p>
          <a:p>
            <a:r>
              <a:rPr lang="en-US" altLang="ko-KR" dirty="0">
                <a:latin typeface="Georgia" panose="02040502050405020303" pitchFamily="18" charset="0"/>
              </a:rPr>
              <a:t>Training set consists of labeled "bags," each containing multiple "instances.</a:t>
            </a:r>
          </a:p>
          <a:p>
            <a:r>
              <a:rPr lang="en-US" altLang="ko-KR" dirty="0">
                <a:latin typeface="Georgia" panose="02040502050405020303" pitchFamily="18" charset="0"/>
              </a:rPr>
              <a:t>A bag is typically labeled positive if at least one instance in it is positive, and negative if all instances are negative</a:t>
            </a:r>
          </a:p>
          <a:p>
            <a:r>
              <a:rPr lang="en-US" altLang="ko-KR" dirty="0">
                <a:latin typeface="Georgia" panose="02040502050405020303" pitchFamily="18" charset="0"/>
              </a:rPr>
              <a:t>Train a model that can predict the labels of unseen bags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FBCD949-31FF-4A62-97F9-D70FC50C5F0F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1-1. Multiple Instance Learning (MIL)</a:t>
            </a:r>
          </a:p>
        </p:txBody>
      </p:sp>
      <p:pic>
        <p:nvPicPr>
          <p:cNvPr id="1026" name="Picture 2" descr="https://miro.medium.com/v2/resize:fit:700/1*2dHiAk7NnBNh-jC18Q1X6A.png">
            <a:extLst>
              <a:ext uri="{FF2B5EF4-FFF2-40B4-BE49-F238E27FC236}">
                <a16:creationId xmlns:a16="http://schemas.microsoft.com/office/drawing/2014/main" id="{FC44B7BD-C049-48CF-AD0B-1142401B9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538" y="4815839"/>
            <a:ext cx="4762923" cy="1680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10E9499-4E1D-4CD2-B654-421C985802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852" y="4872164"/>
            <a:ext cx="1444414" cy="144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251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A726709-6BA9-4DE9-BFF4-9EB1E6A51D86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D162247A-0DEE-4BA3-AA5A-880FC753F8F5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1. Paper Abstract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CE9CB51-CB3A-4BBF-8498-36D429722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44948"/>
            <a:ext cx="12192000" cy="566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814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BA3D9FB-F06F-430C-B1CE-116C1F941B1D}"/>
              </a:ext>
            </a:extLst>
          </p:cNvPr>
          <p:cNvSpPr txBox="1">
            <a:spLocks/>
          </p:cNvSpPr>
          <p:nvPr/>
        </p:nvSpPr>
        <p:spPr>
          <a:xfrm>
            <a:off x="838199" y="1362074"/>
            <a:ext cx="10515599" cy="28704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en-US" altLang="ko-KR" dirty="0">
                <a:latin typeface="Georgia" panose="02040502050405020303" pitchFamily="18" charset="0"/>
              </a:rPr>
              <a:t>Dataset preprocess</a:t>
            </a:r>
          </a:p>
          <a:p>
            <a:pPr marL="0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Make image data bags(=snippets) to train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Divide snippets to confidence set and ambiguous set by using anomaly head </a:t>
            </a:r>
            <a:r>
              <a:rPr lang="en-US" altLang="ko-KR" i="1" dirty="0">
                <a:latin typeface="Georgia" panose="02040502050405020303" pitchFamily="18" charset="0"/>
              </a:rPr>
              <a:t>f</a:t>
            </a:r>
          </a:p>
          <a:p>
            <a:pPr marL="0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20039D8-9197-4C58-B5C8-C78D2E0D3F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5646"/>
          <a:stretch/>
        </p:blipFill>
        <p:spPr>
          <a:xfrm>
            <a:off x="0" y="4238800"/>
            <a:ext cx="12192000" cy="251425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51943C-5E67-4520-8304-4A505ACA50AF}"/>
              </a:ext>
            </a:extLst>
          </p:cNvPr>
          <p:cNvSpPr/>
          <p:nvPr/>
        </p:nvSpPr>
        <p:spPr>
          <a:xfrm>
            <a:off x="3312160" y="6259156"/>
            <a:ext cx="2120053" cy="4938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EEDE7DC-B316-4183-835B-E595BE483C76}"/>
              </a:ext>
            </a:extLst>
          </p:cNvPr>
          <p:cNvSpPr/>
          <p:nvPr/>
        </p:nvSpPr>
        <p:spPr>
          <a:xfrm>
            <a:off x="2949786" y="6506104"/>
            <a:ext cx="2120053" cy="3479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536B35-9376-4E9F-8007-9FDED1A1FA7F}"/>
              </a:ext>
            </a:extLst>
          </p:cNvPr>
          <p:cNvSpPr/>
          <p:nvPr/>
        </p:nvSpPr>
        <p:spPr>
          <a:xfrm>
            <a:off x="220133" y="6506104"/>
            <a:ext cx="2120053" cy="3479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0736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BA3D9FB-F06F-430C-B1CE-116C1F941B1D}"/>
              </a:ext>
            </a:extLst>
          </p:cNvPr>
          <p:cNvSpPr txBox="1">
            <a:spLocks/>
          </p:cNvSpPr>
          <p:nvPr/>
        </p:nvSpPr>
        <p:spPr>
          <a:xfrm>
            <a:off x="838200" y="1362074"/>
            <a:ext cx="5969000" cy="5275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2"/>
            </a:pPr>
            <a:r>
              <a:rPr lang="en-US" altLang="ko-KR" dirty="0">
                <a:latin typeface="Georgia" panose="02040502050405020303" pitchFamily="18" charset="0"/>
              </a:rPr>
              <a:t>Train with confidence set</a:t>
            </a:r>
          </a:p>
          <a:p>
            <a:pPr marL="0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Extract feature by using pretrained model(</a:t>
            </a:r>
            <a:r>
              <a:rPr lang="el-GR" altLang="ko-KR" dirty="0">
                <a:latin typeface="Georgia" panose="02040502050405020303" pitchFamily="18" charset="0"/>
              </a:rPr>
              <a:t>θ</a:t>
            </a:r>
            <a:r>
              <a:rPr lang="en-US" altLang="ko-KR" dirty="0">
                <a:latin typeface="Georgia" panose="02040502050405020303" pitchFamily="18" charset="0"/>
              </a:rPr>
              <a:t>, e.g. Kinetics400)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Calculate the confidence of the snippets by using anomaly head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Update the model with binary cross entropy loss of confidence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8C808DF-7ABF-451A-A3A1-A5BC2EEA66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722"/>
          <a:stretch/>
        </p:blipFill>
        <p:spPr>
          <a:xfrm>
            <a:off x="6918286" y="1584960"/>
            <a:ext cx="5002780" cy="453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75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BA3D9FB-F06F-430C-B1CE-116C1F941B1D}"/>
              </a:ext>
            </a:extLst>
          </p:cNvPr>
          <p:cNvSpPr txBox="1">
            <a:spLocks/>
          </p:cNvSpPr>
          <p:nvPr/>
        </p:nvSpPr>
        <p:spPr>
          <a:xfrm>
            <a:off x="5684520" y="1362074"/>
            <a:ext cx="5969000" cy="527579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 startAt="3"/>
            </a:pPr>
            <a:r>
              <a:rPr lang="en-US" altLang="ko-KR" dirty="0">
                <a:latin typeface="Georgia" panose="02040502050405020303" pitchFamily="18" charset="0"/>
              </a:rPr>
              <a:t>Train with ambiguous set</a:t>
            </a:r>
          </a:p>
          <a:p>
            <a:pPr marL="0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Divide snippets to two cluster by using cluster head </a:t>
            </a:r>
            <a:r>
              <a:rPr lang="en-US" altLang="ko-KR" i="1" dirty="0">
                <a:latin typeface="Georgia" panose="02040502050405020303" pitchFamily="18" charset="0"/>
              </a:rPr>
              <a:t>g</a:t>
            </a:r>
            <a:r>
              <a:rPr lang="en-US" altLang="ko-KR" dirty="0">
                <a:latin typeface="Georgia" panose="02040502050405020303" pitchFamily="18" charset="0"/>
              </a:rPr>
              <a:t>.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Extract feature by using pretrained model(</a:t>
            </a:r>
            <a:r>
              <a:rPr lang="el-GR" altLang="ko-KR" dirty="0">
                <a:latin typeface="Georgia" panose="02040502050405020303" pitchFamily="18" charset="0"/>
              </a:rPr>
              <a:t>θ</a:t>
            </a:r>
            <a:r>
              <a:rPr lang="en-US" altLang="ko-KR" dirty="0">
                <a:latin typeface="Georgia" panose="02040502050405020303" pitchFamily="18" charset="0"/>
              </a:rPr>
              <a:t>, e.g. Kinetics400)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Calculate the confidence of the snippets by using anomaly head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Update the model with binary cross entropy loss of confidence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8C808DF-7ABF-451A-A3A1-A5BC2EEA66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8" r="51349"/>
          <a:stretch/>
        </p:blipFill>
        <p:spPr>
          <a:xfrm>
            <a:off x="616200" y="1584960"/>
            <a:ext cx="4747260" cy="4536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687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FCFF1AD-9D37-44AF-8BEC-07348036B89F}"/>
              </a:ext>
            </a:extLst>
          </p:cNvPr>
          <p:cNvSpPr/>
          <p:nvPr/>
        </p:nvSpPr>
        <p:spPr>
          <a:xfrm>
            <a:off x="0" y="1562"/>
            <a:ext cx="12192000" cy="1138060"/>
          </a:xfrm>
          <a:prstGeom prst="rect">
            <a:avLst/>
          </a:prstGeom>
          <a:blipFill dpi="0"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72F7E889-1B79-4CB2-9AED-9AA615AF7E2E}"/>
              </a:ext>
            </a:extLst>
          </p:cNvPr>
          <p:cNvSpPr txBox="1">
            <a:spLocks/>
          </p:cNvSpPr>
          <p:nvPr/>
        </p:nvSpPr>
        <p:spPr>
          <a:xfrm>
            <a:off x="540000" y="0"/>
            <a:ext cx="10515600" cy="11458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2. Model</a:t>
            </a:r>
            <a:endParaRPr lang="ko-KR" alt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4BA3D9FB-F06F-430C-B1CE-116C1F941B1D}"/>
              </a:ext>
            </a:extLst>
          </p:cNvPr>
          <p:cNvSpPr txBox="1">
            <a:spLocks/>
          </p:cNvSpPr>
          <p:nvPr/>
        </p:nvSpPr>
        <p:spPr>
          <a:xfrm>
            <a:off x="838200" y="1362074"/>
            <a:ext cx="5969000" cy="5275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en-US" altLang="ko-KR" dirty="0">
                <a:latin typeface="Georgia" panose="02040502050405020303" pitchFamily="18" charset="0"/>
              </a:rPr>
              <a:t>Dataset preprocess</a:t>
            </a:r>
          </a:p>
          <a:p>
            <a:pPr marL="0" indent="0">
              <a:buNone/>
            </a:pPr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Make image data bags(=snippets) to train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r>
              <a:rPr lang="en-US" altLang="ko-KR" dirty="0">
                <a:latin typeface="Georgia" panose="02040502050405020303" pitchFamily="18" charset="0"/>
              </a:rPr>
              <a:t>Divide snippets to confidence set and ambiguous set</a:t>
            </a:r>
          </a:p>
          <a:p>
            <a:endParaRPr lang="en-US" altLang="ko-KR" dirty="0">
              <a:latin typeface="Georgia" panose="02040502050405020303" pitchFamily="18" charset="0"/>
            </a:endParaRPr>
          </a:p>
          <a:p>
            <a:endParaRPr lang="en-US" altLang="ko-KR" dirty="0">
              <a:latin typeface="Georgia" panose="02040502050405020303" pitchFamily="18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9765C99-C5C5-4DDC-A58F-E5FC90CF7E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051" y="2357967"/>
            <a:ext cx="460057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958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1542</TotalTime>
  <Words>408</Words>
  <Application>Microsoft Office PowerPoint</Application>
  <PresentationFormat>와이드스크린</PresentationFormat>
  <Paragraphs>76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Georgia</vt:lpstr>
      <vt:lpstr>Office 테마</vt:lpstr>
      <vt:lpstr>Unbiased Multiple Instance Learning for Weakly Supervised Video Anomaly Detection</vt:lpstr>
      <vt:lpstr>Index</vt:lpstr>
      <vt:lpstr>1. Paper abstract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End-to-end weakly-supervised semantic alignment</dc:title>
  <dc:creator>USER</dc:creator>
  <cp:lastModifiedBy>user02</cp:lastModifiedBy>
  <cp:revision>312</cp:revision>
  <dcterms:created xsi:type="dcterms:W3CDTF">2023-09-03T23:41:12Z</dcterms:created>
  <dcterms:modified xsi:type="dcterms:W3CDTF">2024-03-29T04:39:53Z</dcterms:modified>
  <cp:version/>
</cp:coreProperties>
</file>

<file path=docProps/thumbnail.jpeg>
</file>